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5" r:id="rId11"/>
    <p:sldId id="268" r:id="rId12"/>
    <p:sldId id="266" r:id="rId13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6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FE9FEF-2FD5-4F4A-A1F4-5E8ADD3CA7B1}" type="datetimeFigureOut">
              <a:rPr lang="hu-HU" smtClean="0"/>
              <a:t>2014.12.03.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F7D7CA5-73F6-46B1-B371-B7B6AA6BA390}" type="slidenum">
              <a:rPr lang="hu-HU" smtClean="0"/>
              <a:t>‹#›</a:t>
            </a:fld>
            <a:endParaRPr lang="hu-H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9FEF-2FD5-4F4A-A1F4-5E8ADD3CA7B1}" type="datetimeFigureOut">
              <a:rPr lang="hu-HU" smtClean="0"/>
              <a:t>2014.12.03.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D7CA5-73F6-46B1-B371-B7B6AA6BA390}" type="slidenum">
              <a:rPr lang="hu-HU" smtClean="0"/>
              <a:t>‹#›</a:t>
            </a:fld>
            <a:endParaRPr lang="hu-H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9FEF-2FD5-4F4A-A1F4-5E8ADD3CA7B1}" type="datetimeFigureOut">
              <a:rPr lang="hu-HU" smtClean="0"/>
              <a:t>2014.12.03.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D7CA5-73F6-46B1-B371-B7B6AA6BA390}" type="slidenum">
              <a:rPr lang="hu-HU" smtClean="0"/>
              <a:t>‹#›</a:t>
            </a:fld>
            <a:endParaRPr lang="hu-H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9FEF-2FD5-4F4A-A1F4-5E8ADD3CA7B1}" type="datetimeFigureOut">
              <a:rPr lang="hu-HU" smtClean="0"/>
              <a:t>2014.12.03.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D7CA5-73F6-46B1-B371-B7B6AA6BA390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9FEF-2FD5-4F4A-A1F4-5E8ADD3CA7B1}" type="datetimeFigureOut">
              <a:rPr lang="hu-HU" smtClean="0"/>
              <a:t>2014.12.03.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D7CA5-73F6-46B1-B371-B7B6AA6BA39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9FEF-2FD5-4F4A-A1F4-5E8ADD3CA7B1}" type="datetimeFigureOut">
              <a:rPr lang="hu-HU" smtClean="0"/>
              <a:t>2014.12.03.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D7CA5-73F6-46B1-B371-B7B6AA6BA390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9FEF-2FD5-4F4A-A1F4-5E8ADD3CA7B1}" type="datetimeFigureOut">
              <a:rPr lang="hu-HU" smtClean="0"/>
              <a:t>2014.12.03.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D7CA5-73F6-46B1-B371-B7B6AA6BA390}" type="slidenum">
              <a:rPr lang="hu-HU" smtClean="0"/>
              <a:t>‹#›</a:t>
            </a:fld>
            <a:endParaRPr lang="hu-H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9FEF-2FD5-4F4A-A1F4-5E8ADD3CA7B1}" type="datetimeFigureOut">
              <a:rPr lang="hu-HU" smtClean="0"/>
              <a:t>2014.12.03.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D7CA5-73F6-46B1-B371-B7B6AA6BA390}" type="slidenum">
              <a:rPr lang="hu-HU" smtClean="0"/>
              <a:t>‹#›</a:t>
            </a:fld>
            <a:endParaRPr lang="hu-H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9FEF-2FD5-4F4A-A1F4-5E8ADD3CA7B1}" type="datetimeFigureOut">
              <a:rPr lang="hu-HU" smtClean="0"/>
              <a:t>2014.12.03.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D7CA5-73F6-46B1-B371-B7B6AA6BA39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9FEF-2FD5-4F4A-A1F4-5E8ADD3CA7B1}" type="datetimeFigureOut">
              <a:rPr lang="hu-HU" smtClean="0"/>
              <a:t>2014.12.03.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D7CA5-73F6-46B1-B371-B7B6AA6BA39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E9FEF-2FD5-4F4A-A1F4-5E8ADD3CA7B1}" type="datetimeFigureOut">
              <a:rPr lang="hu-HU" smtClean="0"/>
              <a:t>2014.12.03.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D7CA5-73F6-46B1-B371-B7B6AA6BA390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3FE9FEF-2FD5-4F4A-A1F4-5E8ADD3CA7B1}" type="datetimeFigureOut">
              <a:rPr lang="hu-HU" smtClean="0"/>
              <a:t>2014.12.03.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F7D7CA5-73F6-46B1-B371-B7B6AA6BA390}" type="slidenum">
              <a:rPr lang="hu-HU" smtClean="0"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183341" y="332656"/>
            <a:ext cx="6777318" cy="2787063"/>
          </a:xfrm>
        </p:spPr>
        <p:txBody>
          <a:bodyPr/>
          <a:lstStyle/>
          <a:p>
            <a:r>
              <a:rPr lang="hu-HU" dirty="0" smtClean="0"/>
              <a:t>Adalékok a siketek oktatásának történetéhez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763688" y="4581128"/>
            <a:ext cx="6008712" cy="939334"/>
          </a:xfrm>
        </p:spPr>
        <p:txBody>
          <a:bodyPr/>
          <a:lstStyle/>
          <a:p>
            <a:r>
              <a:rPr lang="hu-HU" dirty="0" smtClean="0"/>
              <a:t>Készítette: </a:t>
            </a:r>
            <a:r>
              <a:rPr lang="hu-HU" dirty="0" err="1" smtClean="0"/>
              <a:t>Szepessyné</a:t>
            </a:r>
            <a:r>
              <a:rPr lang="hu-HU" dirty="0" smtClean="0"/>
              <a:t> </a:t>
            </a:r>
            <a:r>
              <a:rPr lang="hu-HU" dirty="0" err="1" smtClean="0"/>
              <a:t>Judik</a:t>
            </a:r>
            <a:r>
              <a:rPr lang="hu-HU" dirty="0" smtClean="0"/>
              <a:t> Dorottya</a:t>
            </a: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6570" y="5877272"/>
            <a:ext cx="1851660" cy="50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508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699247" y="2204863"/>
            <a:ext cx="7745505" cy="3816425"/>
          </a:xfrm>
        </p:spPr>
        <p:txBody>
          <a:bodyPr>
            <a:normAutofit/>
          </a:bodyPr>
          <a:lstStyle/>
          <a:p>
            <a:pPr algn="just"/>
            <a:r>
              <a:rPr lang="hu-HU" dirty="0" smtClean="0"/>
              <a:t>A siketek a döntéssel elvesztették az identitásukat.</a:t>
            </a:r>
          </a:p>
          <a:p>
            <a:pPr algn="just"/>
            <a:r>
              <a:rPr lang="hu-HU" dirty="0" smtClean="0"/>
              <a:t> A halló társadalomban nagyon nehézkesen tudták az érdekeiket képviselni, ezért saját szervezeteikbe tömörültek vagy egyházi közösségekbe „menekültek”.</a:t>
            </a:r>
          </a:p>
          <a:p>
            <a:pPr algn="just"/>
            <a:r>
              <a:rPr lang="hu-HU" dirty="0"/>
              <a:t>A </a:t>
            </a:r>
            <a:r>
              <a:rPr lang="hu-HU" dirty="0" smtClean="0"/>
              <a:t>siketiskolákban a jelnyelvi oktatás megszűnt és ezáltal a siket kultúra lassú sorvadása vette kezdetét.</a:t>
            </a:r>
          </a:p>
          <a:p>
            <a:pPr algn="just"/>
            <a:r>
              <a:rPr lang="hu-HU" dirty="0" smtClean="0"/>
              <a:t>A német módszer szemlélete mai napig él.</a:t>
            </a:r>
          </a:p>
          <a:p>
            <a:pPr marL="0" indent="0" algn="just">
              <a:buNone/>
            </a:pPr>
            <a:endParaRPr lang="hu-HU" dirty="0" smtClean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400" dirty="0" smtClean="0"/>
              <a:t>A milánói döntés káros következményei </a:t>
            </a:r>
            <a:endParaRPr lang="hu-HU" sz="4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828" y="6240353"/>
            <a:ext cx="1851660" cy="50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759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060973"/>
          </a:xfrm>
        </p:spPr>
        <p:txBody>
          <a:bodyPr>
            <a:normAutofit lnSpcReduction="10000"/>
          </a:bodyPr>
          <a:lstStyle/>
          <a:p>
            <a:pPr algn="just"/>
            <a:r>
              <a:rPr lang="hu-HU" dirty="0" smtClean="0"/>
              <a:t>Magyarországon a siketeknek és a jelnyelvet használó nagyothallóknak a magyar társadalom átlagához képest alacsony az iskolázottsági és foglalkoztatottsági mutatója, ebből adódóan alacsony az életszínvonala is.</a:t>
            </a:r>
          </a:p>
          <a:p>
            <a:pPr algn="just"/>
            <a:r>
              <a:rPr lang="hu-HU" dirty="0" smtClean="0"/>
              <a:t>Ennek az állapotnak egyik legfőbb oka a siketoktatásban a mai napig használt német, vagy más néven orális-auditív módszer.</a:t>
            </a:r>
          </a:p>
          <a:p>
            <a:pPr algn="just"/>
            <a:r>
              <a:rPr lang="hu-HU" dirty="0" smtClean="0"/>
              <a:t>Ez az oktatási módszer a hangzó beszéd elsajátítására irányítja a figyelmet, nem pedig a tananyag átadására és befogadtatására.</a:t>
            </a: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400" dirty="0" smtClean="0"/>
              <a:t>A milánói döntés után…</a:t>
            </a:r>
            <a:endParaRPr lang="hu-HU" sz="4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828" y="6240353"/>
            <a:ext cx="1851660" cy="50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20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699247" y="2132857"/>
            <a:ext cx="7745505" cy="4392488"/>
          </a:xfrm>
        </p:spPr>
        <p:txBody>
          <a:bodyPr>
            <a:normAutofit fontScale="92500"/>
          </a:bodyPr>
          <a:lstStyle/>
          <a:p>
            <a:pPr algn="just"/>
            <a:r>
              <a:rPr lang="hu-HU" dirty="0" smtClean="0"/>
              <a:t>Magyarországon – hosszú és aktív érdekvédelmi munka eredményeként – megszületett  a magyar jelnyelvről és a magyar jelnyelv használatáról szóló 2009. CXXV. </a:t>
            </a:r>
            <a:r>
              <a:rPr lang="hu-HU" dirty="0"/>
              <a:t>t</a:t>
            </a:r>
            <a:r>
              <a:rPr lang="hu-HU" dirty="0" smtClean="0"/>
              <a:t>örvény.</a:t>
            </a:r>
          </a:p>
          <a:p>
            <a:pPr algn="just"/>
            <a:r>
              <a:rPr lang="hu-HU" dirty="0" smtClean="0"/>
              <a:t>A törvény lehetővé teszi, hogy az orális-auditív módszer helyett a </a:t>
            </a:r>
            <a:r>
              <a:rPr lang="hu-HU" dirty="0" err="1" smtClean="0"/>
              <a:t>bilingvális</a:t>
            </a:r>
            <a:r>
              <a:rPr lang="hu-HU" dirty="0" smtClean="0"/>
              <a:t> (jelnyelvi-hangzó nyelvi) módszer terjedjen el a hallássérültek oktatási módszereként.</a:t>
            </a:r>
          </a:p>
          <a:p>
            <a:pPr algn="just"/>
            <a:r>
              <a:rPr lang="hu-HU" dirty="0" smtClean="0"/>
              <a:t>Nyelvészeti kutatások bebizonyították, hogy a magyar jelnyelv természetes úton fejlődött, önálló természetes nyelv, mely saját nyelvtannal rendelkezik, és ami a legfontosabb a siket közösség identitásának legfőbb szimbóluma.</a:t>
            </a: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400" dirty="0" smtClean="0"/>
              <a:t>Jelen pillanatban</a:t>
            </a:r>
            <a:endParaRPr lang="hu-HU" sz="4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828" y="6240353"/>
            <a:ext cx="1851660" cy="50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4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699247" y="2060848"/>
            <a:ext cx="7745505" cy="4536503"/>
          </a:xfrm>
        </p:spPr>
        <p:txBody>
          <a:bodyPr>
            <a:normAutofit lnSpcReduction="10000"/>
          </a:bodyPr>
          <a:lstStyle/>
          <a:p>
            <a:pPr algn="just"/>
            <a:r>
              <a:rPr lang="hu-HU" dirty="0"/>
              <a:t>Az első próbálkozások a 16. században indultak meg. </a:t>
            </a:r>
            <a:endParaRPr lang="hu-HU" dirty="0" smtClean="0"/>
          </a:p>
          <a:p>
            <a:pPr algn="just"/>
            <a:r>
              <a:rPr lang="hu-HU" dirty="0" err="1" smtClean="0"/>
              <a:t>Cardanus</a:t>
            </a:r>
            <a:r>
              <a:rPr lang="hu-HU" dirty="0" smtClean="0"/>
              <a:t> </a:t>
            </a:r>
            <a:r>
              <a:rPr lang="hu-HU" dirty="0"/>
              <a:t>(1501–1576) olasz filozófus és fizikus szakított azzal a korábban dívó felfogással, hogy a siketeket nem lehet oktatni. Úgy vélte, a siketek számára egyéni foglalkozás szükséges. Rájött, hogy őket is meg lehet tanítani írni-olvasni és meg is értik, ha meg is mutatják nekik az adott szóhoz tartozó tárgyat, vagy annak képét</a:t>
            </a:r>
            <a:r>
              <a:rPr lang="hu-HU" dirty="0" smtClean="0"/>
              <a:t>.</a:t>
            </a:r>
          </a:p>
          <a:p>
            <a:pPr algn="just"/>
            <a:r>
              <a:rPr lang="hu-HU" dirty="0"/>
              <a:t>Hasonlóan gondolkodott Spanyolországban Pedro de </a:t>
            </a:r>
            <a:r>
              <a:rPr lang="hu-HU" dirty="0" err="1"/>
              <a:t>Ponce</a:t>
            </a:r>
            <a:r>
              <a:rPr lang="hu-HU" dirty="0"/>
              <a:t> (1520–1584) bencés szerzetes, aki 1580-ban kezdett el siketeket beszélni, írni-olvasni tanítani.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843950" cy="554588"/>
          </a:xfrm>
        </p:spPr>
        <p:txBody>
          <a:bodyPr/>
          <a:lstStyle/>
          <a:p>
            <a:r>
              <a:rPr lang="hu-HU" sz="4400" dirty="0" smtClean="0"/>
              <a:t>A siketek oktathatóságáról</a:t>
            </a:r>
            <a:endParaRPr lang="hu-HU" sz="4400" dirty="0"/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6237312"/>
            <a:ext cx="1851660" cy="50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43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683569" y="2060848"/>
            <a:ext cx="7761184" cy="4392487"/>
          </a:xfrm>
        </p:spPr>
        <p:txBody>
          <a:bodyPr/>
          <a:lstStyle/>
          <a:p>
            <a:pPr algn="just"/>
            <a:r>
              <a:rPr lang="hu-HU" dirty="0" smtClean="0"/>
              <a:t>John </a:t>
            </a:r>
            <a:r>
              <a:rPr lang="hu-HU" dirty="0" err="1"/>
              <a:t>Bullwer</a:t>
            </a:r>
            <a:r>
              <a:rPr lang="hu-HU" dirty="0"/>
              <a:t> 1644-ben „</a:t>
            </a:r>
            <a:r>
              <a:rPr lang="hu-HU" i="1" dirty="0" err="1"/>
              <a:t>Chirológia</a:t>
            </a:r>
            <a:r>
              <a:rPr lang="hu-HU" i="1" dirty="0"/>
              <a:t>: A kéz természetes nyelve</a:t>
            </a:r>
            <a:r>
              <a:rPr lang="hu-HU" dirty="0"/>
              <a:t>” című kétrészes művében a kéz és az ujjak kifejező használatával foglalkozik. Az ábrákkal bőségesen illusztrált könyv az emberi érzelmeket csoportosítja és hozzárendeli a megfelelő gesztust. </a:t>
            </a:r>
            <a:endParaRPr lang="hu-HU" dirty="0" smtClean="0"/>
          </a:p>
          <a:p>
            <a:pPr algn="just"/>
            <a:r>
              <a:rPr lang="hu-HU" dirty="0" smtClean="0"/>
              <a:t>John </a:t>
            </a:r>
            <a:r>
              <a:rPr lang="hu-HU" dirty="0" err="1" smtClean="0"/>
              <a:t>Bullwer</a:t>
            </a:r>
            <a:r>
              <a:rPr lang="hu-HU" dirty="0" smtClean="0"/>
              <a:t> további  művei: </a:t>
            </a:r>
            <a:r>
              <a:rPr lang="hu-HU" dirty="0"/>
              <a:t>„</a:t>
            </a:r>
            <a:r>
              <a:rPr lang="hu-HU" i="1" dirty="0" err="1"/>
              <a:t>Philocophus</a:t>
            </a:r>
            <a:r>
              <a:rPr lang="hu-HU" i="1" dirty="0"/>
              <a:t>: A siketnéma emberek barátja</a:t>
            </a:r>
            <a:r>
              <a:rPr lang="hu-HU" dirty="0"/>
              <a:t>” és a „</a:t>
            </a:r>
            <a:r>
              <a:rPr lang="hu-HU" i="1" dirty="0" err="1"/>
              <a:t>Philocophus</a:t>
            </a:r>
            <a:r>
              <a:rPr lang="hu-HU" i="1" dirty="0"/>
              <a:t>, avagy a siket és néma emberek tanítása</a:t>
            </a:r>
            <a:r>
              <a:rPr lang="hu-HU" dirty="0"/>
              <a:t>”.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688491" y="570156"/>
            <a:ext cx="7699934" cy="338564"/>
          </a:xfrm>
        </p:spPr>
        <p:txBody>
          <a:bodyPr/>
          <a:lstStyle/>
          <a:p>
            <a:r>
              <a:rPr lang="hu-HU" sz="4400" dirty="0" smtClean="0"/>
              <a:t>A jelnyelv kutatása</a:t>
            </a:r>
            <a:endParaRPr lang="hu-HU" sz="4400" dirty="0"/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6240353"/>
            <a:ext cx="1851660" cy="50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10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/>
              <a:t>Franciaországban Charles Michel de </a:t>
            </a:r>
            <a:r>
              <a:rPr lang="hu-HU" dirty="0" err="1"/>
              <a:t>ĽEpée</a:t>
            </a:r>
            <a:r>
              <a:rPr lang="hu-HU" dirty="0"/>
              <a:t> (1712–1789) abbé a siketek vallási ismereteinek bővítése </a:t>
            </a:r>
            <a:r>
              <a:rPr lang="hu-HU" dirty="0" smtClean="0"/>
              <a:t>céljából</a:t>
            </a:r>
            <a:r>
              <a:rPr lang="hu-HU" dirty="0"/>
              <a:t>, megtanulta a jelnyelvet. Rövid idő múlva már iskolát is alapított, amelyben az általa kidolgozott egységes jelnyelvi rendszer volt a kommunikációs- és nevelési eszköz</a:t>
            </a:r>
            <a:r>
              <a:rPr lang="hu-HU" dirty="0" smtClean="0"/>
              <a:t>. Legfőbb célja: a jelnyelv segítségével a siketek szellemi fejlődésének biztosítása. </a:t>
            </a:r>
          </a:p>
          <a:p>
            <a:pPr algn="just"/>
            <a:r>
              <a:rPr lang="hu-HU" dirty="0" smtClean="0"/>
              <a:t>Később ezt nevezik </a:t>
            </a:r>
            <a:r>
              <a:rPr lang="hu-HU" b="1" dirty="0" smtClean="0"/>
              <a:t>francia vagy jelnyelvi módszernek.</a:t>
            </a: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400" dirty="0" smtClean="0"/>
              <a:t>A felvilágosodás eszméinek hatása I.</a:t>
            </a:r>
            <a:endParaRPr lang="hu-HU" sz="4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828" y="6240353"/>
            <a:ext cx="1851660" cy="50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7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u-HU" dirty="0" smtClean="0"/>
              <a:t>Samuel </a:t>
            </a:r>
            <a:r>
              <a:rPr lang="hu-HU" dirty="0" err="1" smtClean="0"/>
              <a:t>Heinicke</a:t>
            </a:r>
            <a:r>
              <a:rPr lang="hu-HU" dirty="0" smtClean="0"/>
              <a:t> </a:t>
            </a:r>
            <a:r>
              <a:rPr lang="hu-HU" dirty="0" err="1" smtClean="0"/>
              <a:t>Eppendorfban</a:t>
            </a:r>
            <a:r>
              <a:rPr lang="hu-HU" dirty="0" smtClean="0"/>
              <a:t> oktatott siketeket, 1778-ban alapított számukra iskolát Lipcsében. Ő a hangzó vagyis akusztikus nyelvet alkalmazta a siketek oktatásában. Szerinte a siketek a hangzó beszéd elsajátításával, szájról olvasás megtanulásával könnyebben beilleszkednek a halló környezetbe.</a:t>
            </a:r>
          </a:p>
          <a:p>
            <a:pPr algn="just"/>
            <a:r>
              <a:rPr lang="hu-HU" dirty="0" smtClean="0"/>
              <a:t>Később ezt a módszert nevezik </a:t>
            </a:r>
            <a:r>
              <a:rPr lang="hu-HU" b="1" dirty="0" smtClean="0"/>
              <a:t>német vagy </a:t>
            </a:r>
            <a:r>
              <a:rPr lang="hu-HU" b="1" dirty="0" err="1" smtClean="0"/>
              <a:t>oralista</a:t>
            </a:r>
            <a:r>
              <a:rPr lang="hu-HU" b="1" dirty="0" smtClean="0"/>
              <a:t> módszernek</a:t>
            </a:r>
            <a:r>
              <a:rPr lang="hu-HU" dirty="0" smtClean="0"/>
              <a:t>.</a:t>
            </a:r>
          </a:p>
          <a:p>
            <a:pPr algn="just"/>
            <a:r>
              <a:rPr lang="hu-HU" dirty="0"/>
              <a:t>A jelnyelv siketoktatásban betöltött szerepét teljesen </a:t>
            </a:r>
            <a:r>
              <a:rPr lang="hu-HU" dirty="0" smtClean="0"/>
              <a:t>elutasította!</a:t>
            </a:r>
            <a:endParaRPr lang="hu-HU" dirty="0"/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400" dirty="0" smtClean="0"/>
              <a:t>A felvilágosodás eszméinek hatása II.</a:t>
            </a:r>
            <a:endParaRPr lang="hu-HU" sz="4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828" y="6240353"/>
            <a:ext cx="1851660" cy="50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04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699247" y="2060848"/>
            <a:ext cx="7745505" cy="4536503"/>
          </a:xfrm>
        </p:spPr>
        <p:txBody>
          <a:bodyPr>
            <a:normAutofit lnSpcReduction="10000"/>
          </a:bodyPr>
          <a:lstStyle/>
          <a:p>
            <a:pPr algn="just"/>
            <a:r>
              <a:rPr lang="hu-HU" dirty="0"/>
              <a:t>Magyarországon </a:t>
            </a:r>
            <a:r>
              <a:rPr lang="hu-HU" dirty="0" err="1"/>
              <a:t>Cházár</a:t>
            </a:r>
            <a:r>
              <a:rPr lang="hu-HU" dirty="0"/>
              <a:t> András (1745–1816) </a:t>
            </a:r>
            <a:r>
              <a:rPr lang="hu-HU" dirty="0" err="1"/>
              <a:t>Gömör</a:t>
            </a:r>
            <a:r>
              <a:rPr lang="hu-HU" dirty="0"/>
              <a:t> vármegyei főjegyző nevéhez fűződik az első siketnéma iskola megnyitása. </a:t>
            </a:r>
            <a:endParaRPr lang="hu-HU" dirty="0" smtClean="0"/>
          </a:p>
          <a:p>
            <a:pPr algn="just"/>
            <a:r>
              <a:rPr lang="hu-HU" dirty="0"/>
              <a:t>Joseph May </a:t>
            </a:r>
            <a:r>
              <a:rPr lang="hu-HU" dirty="0" smtClean="0"/>
              <a:t>javaslata</a:t>
            </a:r>
            <a:r>
              <a:rPr lang="hu-HU" i="1" dirty="0" smtClean="0"/>
              <a:t> </a:t>
            </a:r>
            <a:r>
              <a:rPr lang="hu-HU" dirty="0"/>
              <a:t>„</a:t>
            </a:r>
            <a:r>
              <a:rPr lang="hu-HU" i="1" dirty="0"/>
              <a:t>Intézet egy siketeket és némákat nevelő-oskolának felállítása végett Magyarországon</a:t>
            </a:r>
            <a:r>
              <a:rPr lang="hu-HU" dirty="0"/>
              <a:t>” </a:t>
            </a:r>
            <a:r>
              <a:rPr lang="hu-HU" dirty="0" smtClean="0"/>
              <a:t>címmel.</a:t>
            </a:r>
          </a:p>
          <a:p>
            <a:pPr algn="just"/>
            <a:r>
              <a:rPr lang="hu-HU" dirty="0" smtClean="0"/>
              <a:t> A </a:t>
            </a:r>
            <a:r>
              <a:rPr lang="hu-HU" dirty="0"/>
              <a:t>Helytartótanács 24112. számú rendeletével megbízták </a:t>
            </a:r>
            <a:r>
              <a:rPr lang="hu-HU" dirty="0" err="1"/>
              <a:t>Cházár</a:t>
            </a:r>
            <a:r>
              <a:rPr lang="hu-HU" dirty="0"/>
              <a:t> Andrást az intézmény javára történő adománygyűjtéssel. A fáradozás meghozta a gyümölcsét: 1802-ben 50000 forint gyűlt össze, így augusztus 15-én Vácon, az egykori püspöki székház helyén, az intézet megnyitotta kapuit</a:t>
            </a:r>
            <a:r>
              <a:rPr lang="hu-HU" dirty="0" smtClean="0"/>
              <a:t>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400" dirty="0" smtClean="0"/>
              <a:t>Magyarországon </a:t>
            </a:r>
            <a:endParaRPr lang="hu-HU" sz="4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828" y="6240353"/>
            <a:ext cx="1851660" cy="50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48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 smtClean="0"/>
              <a:t>Speciális siketiskolák létrejötte nagy előrelépést jelent a siketek számára. Az oktatásukkal egy időben erősödik az öntudatuk és kezdenek különböző érdekvédelmi szervezetekbe tömörülni.</a:t>
            </a:r>
          </a:p>
          <a:p>
            <a:pPr algn="just"/>
            <a:r>
              <a:rPr lang="hu-HU" dirty="0"/>
              <a:t>Magyarországon 1897-re már nyolc intézet működött.</a:t>
            </a:r>
          </a:p>
          <a:p>
            <a:pPr algn="just"/>
            <a:r>
              <a:rPr lang="hu-HU" dirty="0" smtClean="0"/>
              <a:t>A siketoktatásban viszont egyre élesebben elkülönül egymástól a francia és a német módszer.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400" dirty="0" smtClean="0"/>
              <a:t>19. század</a:t>
            </a:r>
            <a:endParaRPr lang="hu-HU" sz="4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828" y="6240353"/>
            <a:ext cx="1851660" cy="50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505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699247" y="2060849"/>
            <a:ext cx="7745505" cy="4608512"/>
          </a:xfrm>
        </p:spPr>
        <p:txBody>
          <a:bodyPr/>
          <a:lstStyle/>
          <a:p>
            <a:pPr algn="just"/>
            <a:r>
              <a:rPr lang="hu-HU" dirty="0"/>
              <a:t>1878-ban Párizsban rendezték meg első alkalommal a siketek oktatásáról szóló nemzetközi </a:t>
            </a:r>
            <a:r>
              <a:rPr lang="hu-HU" dirty="0" smtClean="0"/>
              <a:t>kongresszust.</a:t>
            </a:r>
          </a:p>
          <a:p>
            <a:pPr algn="just"/>
            <a:r>
              <a:rPr lang="hu-HU" dirty="0" smtClean="0"/>
              <a:t> 1880-ban </a:t>
            </a:r>
            <a:r>
              <a:rPr lang="hu-HU" dirty="0"/>
              <a:t>Milánóban tartották a </a:t>
            </a:r>
            <a:r>
              <a:rPr lang="hu-HU" dirty="0" smtClean="0"/>
              <a:t>következőt: </a:t>
            </a:r>
            <a:r>
              <a:rPr lang="hu-HU" dirty="0"/>
              <a:t>e</a:t>
            </a:r>
            <a:r>
              <a:rPr lang="hu-HU" dirty="0" smtClean="0"/>
              <a:t>zen </a:t>
            </a:r>
            <a:r>
              <a:rPr lang="hu-HU" dirty="0"/>
              <a:t>a kongresszuson Alexander Graham Bell vezetésével győztek </a:t>
            </a:r>
            <a:r>
              <a:rPr lang="hu-HU" dirty="0" smtClean="0"/>
              <a:t>a német </a:t>
            </a:r>
            <a:r>
              <a:rPr lang="hu-HU" dirty="0"/>
              <a:t>módszer hívei, azaz a jelnyelv helyett a beszédre kell megtanítani a siketeket. </a:t>
            </a:r>
            <a:r>
              <a:rPr lang="hu-HU" dirty="0" smtClean="0"/>
              <a:t>A </a:t>
            </a:r>
            <a:r>
              <a:rPr lang="hu-HU" dirty="0"/>
              <a:t>siketeknek meg kell tanulniuk szájról olvasni és le kell mondaniuk a jelnyelvről, hiszen csak így lehet őket beolvasztani a halló társadalomba</a:t>
            </a:r>
            <a:r>
              <a:rPr lang="hu-HU" dirty="0" smtClean="0"/>
              <a:t>.</a:t>
            </a:r>
          </a:p>
          <a:p>
            <a:pPr algn="just"/>
            <a:r>
              <a:rPr lang="hu-HU" dirty="0" smtClean="0"/>
              <a:t>A döntéssel a jelnyelv „törvényen kívülivé” vált.</a:t>
            </a:r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400" dirty="0" smtClean="0"/>
              <a:t>Döntés születik Milánóban</a:t>
            </a:r>
            <a:endParaRPr lang="hu-HU" sz="4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828" y="6240353"/>
            <a:ext cx="1851660" cy="50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85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/>
              <a:t>Magyarországon már jóval hamarabb megjelent az intézetekben a német módszer. Fekete Károly, a Váci Siketnéma Intézet igazgatója 1873-ban vezette be, amelyet a tanárok „rokonszenves támogatásban” részesítettek. </a:t>
            </a:r>
            <a:endParaRPr lang="hu-HU" dirty="0" smtClean="0"/>
          </a:p>
          <a:p>
            <a:pPr algn="just"/>
            <a:r>
              <a:rPr lang="hu-HU" dirty="0" smtClean="0"/>
              <a:t>Az </a:t>
            </a:r>
            <a:r>
              <a:rPr lang="hu-HU" dirty="0"/>
              <a:t>Izraelita Siketnémák Országos Intézete, </a:t>
            </a:r>
            <a:r>
              <a:rPr lang="hu-HU" dirty="0" err="1"/>
              <a:t>Grünberger</a:t>
            </a:r>
            <a:r>
              <a:rPr lang="hu-HU" dirty="0"/>
              <a:t> Lipót vezetésével szintén a hangos beszéd tanítását vezette be 1878-tól. </a:t>
            </a:r>
          </a:p>
          <a:p>
            <a:pPr algn="just"/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4400" dirty="0" smtClean="0"/>
              <a:t>Német módszer Magyarországon</a:t>
            </a:r>
            <a:endParaRPr lang="hu-HU" sz="44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828" y="6240353"/>
            <a:ext cx="1851660" cy="50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48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mény kötés">
  <a:themeElements>
    <a:clrScheme name="Kemény kötés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Kemény kötés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mény kötés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156</TotalTime>
  <Words>778</Words>
  <Application>Microsoft Office PowerPoint</Application>
  <PresentationFormat>Diavetítés a képernyőre (4:3 oldalarány)</PresentationFormat>
  <Paragraphs>44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5" baseType="lpstr">
      <vt:lpstr>Book Antiqua</vt:lpstr>
      <vt:lpstr>Wingdings</vt:lpstr>
      <vt:lpstr>Kemény kötés</vt:lpstr>
      <vt:lpstr>Adalékok a siketek oktatásának történetéhez</vt:lpstr>
      <vt:lpstr>A siketek oktathatóságáról</vt:lpstr>
      <vt:lpstr>A jelnyelv kutatása</vt:lpstr>
      <vt:lpstr>A felvilágosodás eszméinek hatása I.</vt:lpstr>
      <vt:lpstr>A felvilágosodás eszméinek hatása II.</vt:lpstr>
      <vt:lpstr>Magyarországon </vt:lpstr>
      <vt:lpstr>19. század</vt:lpstr>
      <vt:lpstr>Döntés születik Milánóban</vt:lpstr>
      <vt:lpstr>Német módszer Magyarországon</vt:lpstr>
      <vt:lpstr>A milánói döntés káros következményei </vt:lpstr>
      <vt:lpstr>A milánói döntés után…</vt:lpstr>
      <vt:lpstr>Jelen pillanatban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Adalékok a siketek oktatásának történetéhez</dc:title>
  <dc:creator>Corvinus</dc:creator>
  <cp:lastModifiedBy>MANDA</cp:lastModifiedBy>
  <cp:revision>14</cp:revision>
  <dcterms:created xsi:type="dcterms:W3CDTF">2014-12-01T07:41:06Z</dcterms:created>
  <dcterms:modified xsi:type="dcterms:W3CDTF">2014-12-03T08:31:21Z</dcterms:modified>
</cp:coreProperties>
</file>